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3" r:id="rId4"/>
    <p:sldId id="265" r:id="rId5"/>
    <p:sldId id="258" r:id="rId6"/>
    <p:sldId id="262" r:id="rId7"/>
    <p:sldId id="266" r:id="rId8"/>
    <p:sldId id="268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4-23T12:43:28.887"/>
    </inkml:context>
    <inkml:brush xml:id="br0">
      <inkml:brushProperty name="width" value="0.2" units="cm"/>
      <inkml:brushProperty name="height" value="0.2" units="cm"/>
      <inkml:brushProperty name="ignorePressure" value="1"/>
    </inkml:brush>
  </inkml:definitions>
  <inkml:trace contextRef="#ctx0" brushRef="#br0">0 0,'0'0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4-23T12:43:33.634"/>
    </inkml:context>
    <inkml:brush xml:id="br0">
      <inkml:brushProperty name="width" value="0.2" units="cm"/>
      <inkml:brushProperty name="height" value="0.2" units="cm"/>
      <inkml:brushProperty name="ignorePressure" value="1"/>
    </inkml:brush>
  </inkml:definitions>
  <inkml:trace contextRef="#ctx0" brushRef="#br0">0 1,'0'0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4-23T12:44:52.627"/>
    </inkml:context>
    <inkml:brush xml:id="br0">
      <inkml:brushProperty name="width" value="0.2" units="cm"/>
      <inkml:brushProperty name="height" value="0.2" units="cm"/>
      <inkml:brushProperty name="color" value="#66CC00"/>
      <inkml:brushProperty name="ignorePressure" value="1"/>
    </inkml:brush>
  </inkml:definitions>
  <inkml:trace contextRef="#ctx0" brushRef="#br0">1 0</inkml:trace>
</inkml:ink>
</file>

<file path=ppt/media/image1.jpeg>
</file>

<file path=ppt/media/image12.png>
</file>

<file path=ppt/media/image13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D831F-0A7A-4E83-A087-ECE893CC1DC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AC732E-BCDA-4FDA-BC13-EEC49F392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913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0992C-CC38-4DEC-B507-9420D5AFCD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930BB3-66BE-48B8-A10C-642D8FCFA9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A6ED5-D76F-4B13-A315-380156D11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8D170-DE60-4B35-BA88-C44541461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80D99-0C54-4818-B3AC-D89B56167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404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9973F-B824-4846-829C-F068676B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1E653-1F84-45D5-9B66-C1E72C572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8EBF2-7660-46BF-A937-D121D67AF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EB545-7A5C-4011-BB80-4475DE28F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00787-790B-446D-AD9B-4BF680BD5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085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FD3277-05D5-4814-926B-0E42A2F525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F8A35E-9950-4F62-8FDD-E0A1E5140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E794F-ABCD-45DC-9FE7-AA2177BE7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7FC59-43FB-4801-80CB-B34B27740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8B9F1-FA5F-4004-83F2-EA56104F9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490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19785-9682-4A85-90BC-27B9BA9F2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30F7B-77C8-4D92-8FB4-7A26A4C4E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20C68-7E62-4B69-9FBD-CDA7C3125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C848F-BB95-4834-B14E-24F8E255A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B6E05-9008-43F6-B570-BB8658CB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68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0EC6A-0498-4893-B8EF-F583E7069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31D44A-7551-4385-BCC6-E2AA979CB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364D1-BCA1-4DE8-AC1D-6CEE6F062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12539-4BFF-4F88-B2FD-B95D3AB7C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D9C45-8E5B-41CB-B407-895C2C9AA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24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61408-BF71-4F8F-ABFE-83FBA932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AB2C0-8959-465B-AF1C-7F845C7393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FAA472-F567-43A1-9572-12F5E1074E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00761F-4A60-4D4D-B4A2-B11396B2E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EB0391-46F2-4EA2-AA5F-15C300379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BF75D-A21E-4135-BB3F-625DC728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57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94CCB-F8D9-44F3-8A76-0E4ADD5A9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49C67-9743-475C-9F69-B54B734A9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A1D8B7-D967-4712-914A-2B2B887C2F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21306F-95AE-41B6-9AD6-5D94334D72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8C859-FDA7-4F39-A1C1-969F5DDE02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1F40E6-68B3-4A75-876C-8C7D80EDD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585251-9DD5-4E0C-8DAC-0554F6064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A40803-F00A-4BD8-B7E3-CCFB9DE25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60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BB762-9932-4C45-948C-14A7D21A7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09FB73-FEF9-4367-85D0-0592B0C75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8ADCE7-8F8C-4119-B770-D82DF2D29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50DC3A-F4E0-45A5-90DA-A8441E1AC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414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F6C50B-EE9D-4889-8BFC-8B2CC49F9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0AC3D8-0C06-42B9-A1D7-4CAC63F44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AFAF7-5C96-4D53-839C-750A84178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062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624C3-57E0-45AD-8940-045C5FD6D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3DEE5-23BD-4F0D-BB12-5F7AA6880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00EFC5-F64F-47CC-8016-197A4BD397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049BE-B675-46F8-ADF4-6B364BFC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ABA99C-8193-4548-AE9D-E30A4F14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C5AD14-49BE-4C85-8BCF-F5BF2A568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730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536A3-026A-499C-A4D5-8942C61D4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47D775-9BBD-43FB-9F7E-58FAAD5D4A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ED1B0-A75D-4103-8CED-5F3305F976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D0FF08-482C-483C-ACBC-896C957FC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3AAA26-9260-4B0B-9EB5-C6C98F322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EF694D-FF01-43E1-B901-C1BBB510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53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233DC4-F8BC-4EE7-AFC7-DEA0E1F44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067A7-5A20-434A-BD44-5ECEA94F8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40B66-10C4-4D4B-9B6F-1F74AA1258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D1A062-2DD1-484D-A0BF-51D2391027A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C285B-B917-4CB6-93FF-843808624D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0AA1C-1168-4E9D-97CF-CD2600AD72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604E5-1ABD-4B18-8EC0-E061DC3B3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32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1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7" Type="http://schemas.openxmlformats.org/officeDocument/2006/relationships/image" Target="../media/image16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customXml" Target="../ink/ink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155/2013/340821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68CD0-7314-4D81-9E8D-4E2DA9C5DD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 766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C2528-8F3C-4192-BA24-B1474E251E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Tim Winfree</a:t>
            </a:r>
          </a:p>
        </p:txBody>
      </p:sp>
    </p:spTree>
    <p:extLst>
      <p:ext uri="{BB962C8B-B14F-4D97-AF65-F5344CB8AC3E}">
        <p14:creationId xmlns:p14="http://schemas.microsoft.com/office/powerpoint/2010/main" val="2491494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441D4-0544-410E-AD67-750286856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8658"/>
            <a:ext cx="10515600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C0689-9B11-48D8-8327-D435EA453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785" y="1253331"/>
            <a:ext cx="7782017" cy="4351338"/>
          </a:xfrm>
        </p:spPr>
        <p:txBody>
          <a:bodyPr/>
          <a:lstStyle/>
          <a:p>
            <a:r>
              <a:rPr lang="en-US" sz="2400" dirty="0"/>
              <a:t>In radiotherapy, we want to track tumors that move due to respiration with the idea of gating or tracking the tumor with the beam</a:t>
            </a:r>
          </a:p>
          <a:p>
            <a:r>
              <a:rPr lang="en-US" sz="2400" dirty="0"/>
              <a:t>Track 3D from 2D position on radiographs</a:t>
            </a:r>
          </a:p>
          <a:p>
            <a:r>
              <a:rPr lang="en-US" sz="2400" dirty="0"/>
              <a:t>Detection facilitated by fiducial markers</a:t>
            </a:r>
          </a:p>
          <a:p>
            <a:r>
              <a:rPr lang="en-US" sz="2400" dirty="0"/>
              <a:t>Clinical risk associated with the implantation of these markers</a:t>
            </a:r>
          </a:p>
          <a:p>
            <a:pPr lvl="1"/>
            <a:r>
              <a:rPr lang="en-US" dirty="0"/>
              <a:t>Pneumothorax in 15-20% of patients according to one study</a:t>
            </a:r>
          </a:p>
          <a:p>
            <a:r>
              <a:rPr lang="en-US" sz="2400" dirty="0"/>
              <a:t>As such there is clinical demand for </a:t>
            </a:r>
            <a:r>
              <a:rPr lang="en-US" sz="2400" dirty="0" err="1"/>
              <a:t>markerless</a:t>
            </a:r>
            <a:r>
              <a:rPr lang="en-US" sz="2400" dirty="0"/>
              <a:t> tracking methods </a:t>
            </a:r>
          </a:p>
          <a:p>
            <a:endParaRPr lang="en-US" dirty="0"/>
          </a:p>
        </p:txBody>
      </p:sp>
      <p:pic>
        <p:nvPicPr>
          <p:cNvPr id="2050" name="Picture 2" descr="Three fiducial markers (arrows) identified by abdominal radiography. |  Download Scientific Diagram">
            <a:extLst>
              <a:ext uri="{FF2B5EF4-FFF2-40B4-BE49-F238E27FC236}">
                <a16:creationId xmlns:a16="http://schemas.microsoft.com/office/drawing/2014/main" id="{A339BEAC-4D57-449B-81A5-BB7315E2E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723" y="399495"/>
            <a:ext cx="3583492" cy="245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E49935-E350-429B-A3D9-DD49B11125D0}"/>
              </a:ext>
            </a:extLst>
          </p:cNvPr>
          <p:cNvSpPr txBox="1"/>
          <p:nvPr/>
        </p:nvSpPr>
        <p:spPr>
          <a:xfrm>
            <a:off x="8391374" y="2851627"/>
            <a:ext cx="3442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fiducial markers in a radiograph</a:t>
            </a:r>
          </a:p>
        </p:txBody>
      </p:sp>
      <p:pic>
        <p:nvPicPr>
          <p:cNvPr id="2052" name="Picture 4" descr="When Your Child Has Pneumothorax | Saint Luke's Health System">
            <a:extLst>
              <a:ext uri="{FF2B5EF4-FFF2-40B4-BE49-F238E27FC236}">
                <a16:creationId xmlns:a16="http://schemas.microsoft.com/office/drawing/2014/main" id="{3B4303F8-CDF8-47F8-A520-EEACBC89D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3719" y="3409780"/>
            <a:ext cx="28575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7121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F2B87-D45F-4B26-9D76-D5B2639FF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Template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94D73-9F63-4823-9B47-A3198FCDA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60500"/>
            <a:ext cx="10515600" cy="4351338"/>
          </a:xfrm>
        </p:spPr>
        <p:txBody>
          <a:bodyPr/>
          <a:lstStyle/>
          <a:p>
            <a:r>
              <a:rPr lang="en-US" dirty="0"/>
              <a:t>Pixels throughout an image have a phase dependance due to </a:t>
            </a:r>
          </a:p>
          <a:p>
            <a:r>
              <a:rPr lang="en-US" dirty="0"/>
              <a:t>Template matching can be used to deduce the phase of each incoming radiograph</a:t>
            </a:r>
          </a:p>
          <a:p>
            <a:r>
              <a:rPr lang="en-US" dirty="0"/>
              <a:t>Tumor position assumed from 4D planning CT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7F461C4-23B5-4DC3-84A0-D0AE132C6EC5}"/>
              </a:ext>
            </a:extLst>
          </p:cNvPr>
          <p:cNvGrpSpPr/>
          <p:nvPr/>
        </p:nvGrpSpPr>
        <p:grpSpPr>
          <a:xfrm>
            <a:off x="3854504" y="4208267"/>
            <a:ext cx="4034068" cy="1592825"/>
            <a:chOff x="3343275" y="4243295"/>
            <a:chExt cx="4034068" cy="159282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DBFFCC-87CD-4F96-8FCB-7DD0673BB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43275" y="4243295"/>
              <a:ext cx="3829050" cy="1247775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8783A890-3345-4A33-A301-CA2849F9874F}"/>
                    </a:ext>
                  </a:extLst>
                </p:cNvPr>
                <p:cNvSpPr txBox="1"/>
                <p:nvPr/>
              </p:nvSpPr>
              <p:spPr>
                <a:xfrm>
                  <a:off x="3808520" y="5466788"/>
                  <a:ext cx="35688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dirty="0"/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                   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dirty="0"/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                  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a14:m>
                  <a:r>
                    <a:rPr lang="en-US" dirty="0"/>
                    <a:t>   </a:t>
                  </a:r>
                </a:p>
              </p:txBody>
            </p:sp>
          </mc:Choice>
          <mc:Fallback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8783A890-3345-4A33-A301-CA2849F9874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08520" y="5466788"/>
                  <a:ext cx="3568823" cy="36933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45B6EF34-9030-4AAC-B30A-9D778268F9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632" r="12826" b="21234"/>
          <a:stretch/>
        </p:blipFill>
        <p:spPr>
          <a:xfrm>
            <a:off x="245208" y="4049618"/>
            <a:ext cx="1642199" cy="15793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169417F-AC97-4F94-A68C-F7E52784EB8F}"/>
              </a:ext>
            </a:extLst>
          </p:cNvPr>
          <p:cNvSpPr txBox="1"/>
          <p:nvPr/>
        </p:nvSpPr>
        <p:spPr>
          <a:xfrm>
            <a:off x="349244" y="5694067"/>
            <a:ext cx="1323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Planning CT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6E9BFD-1BCC-4A14-9848-4DEDC35441FC}"/>
              </a:ext>
            </a:extLst>
          </p:cNvPr>
          <p:cNvCxnSpPr>
            <a:cxnSpLocks/>
          </p:cNvCxnSpPr>
          <p:nvPr/>
        </p:nvCxnSpPr>
        <p:spPr>
          <a:xfrm flipV="1">
            <a:off x="1994300" y="4925238"/>
            <a:ext cx="1860204" cy="5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C84ABDB-B85A-4BFA-B62E-9DE33054309F}"/>
              </a:ext>
            </a:extLst>
          </p:cNvPr>
          <p:cNvSpPr txBox="1"/>
          <p:nvPr/>
        </p:nvSpPr>
        <p:spPr>
          <a:xfrm>
            <a:off x="2026900" y="4370489"/>
            <a:ext cx="17950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Simulated X-Ray projections at each phase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A91BFD2-0B95-485B-8C3F-4D1A79B739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8072" y="501993"/>
            <a:ext cx="1659431" cy="16471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7952E5E-9E25-4016-BFFA-D72300766972}"/>
              </a:ext>
            </a:extLst>
          </p:cNvPr>
          <p:cNvSpPr txBox="1"/>
          <p:nvPr/>
        </p:nvSpPr>
        <p:spPr>
          <a:xfrm>
            <a:off x="10191911" y="132661"/>
            <a:ext cx="1251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Live image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4318C5-85A5-458C-BC1F-6D0635A560D0}"/>
              </a:ext>
            </a:extLst>
          </p:cNvPr>
          <p:cNvSpPr/>
          <p:nvPr/>
        </p:nvSpPr>
        <p:spPr>
          <a:xfrm>
            <a:off x="9592322" y="2953278"/>
            <a:ext cx="1846556" cy="10034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B4BC4C-516A-43FE-B925-15F4B52690FC}"/>
              </a:ext>
            </a:extLst>
          </p:cNvPr>
          <p:cNvSpPr txBox="1"/>
          <p:nvPr/>
        </p:nvSpPr>
        <p:spPr>
          <a:xfrm>
            <a:off x="7964656" y="3105834"/>
            <a:ext cx="1100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Template Matching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4D006D8-0CBA-4822-BAB3-ACB6F0B290E8}"/>
              </a:ext>
            </a:extLst>
          </p:cNvPr>
          <p:cNvSpPr txBox="1"/>
          <p:nvPr/>
        </p:nvSpPr>
        <p:spPr>
          <a:xfrm>
            <a:off x="9988071" y="3131826"/>
            <a:ext cx="1171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Phase of live image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B748482-AD4F-43E0-A0E3-BB97B4419519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7683554" y="4829452"/>
            <a:ext cx="830131" cy="2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0E8FB68-0AF1-4140-ADDB-3A4E862C5852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8513685" y="3752165"/>
            <a:ext cx="1040" cy="1077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4CFB95C-9C0F-469E-8076-7516BDA58BDC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10813002" y="2149132"/>
            <a:ext cx="4786" cy="3693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9D30ED2-B40B-45F3-83A4-BF47F50E587C}"/>
              </a:ext>
            </a:extLst>
          </p:cNvPr>
          <p:cNvCxnSpPr>
            <a:cxnSpLocks/>
          </p:cNvCxnSpPr>
          <p:nvPr/>
        </p:nvCxnSpPr>
        <p:spPr>
          <a:xfrm flipH="1">
            <a:off x="8513685" y="2518464"/>
            <a:ext cx="23081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7EBC872-DF4D-4C05-BD2E-35E48D61F96C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8513685" y="2518464"/>
            <a:ext cx="1040" cy="587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571A064-8D71-4E9C-BF95-E831E0209D9C}"/>
              </a:ext>
            </a:extLst>
          </p:cNvPr>
          <p:cNvCxnSpPr>
            <a:cxnSpLocks/>
            <a:stCxn id="18" idx="3"/>
            <a:endCxn id="17" idx="1"/>
          </p:cNvCxnSpPr>
          <p:nvPr/>
        </p:nvCxnSpPr>
        <p:spPr>
          <a:xfrm>
            <a:off x="9064794" y="3429000"/>
            <a:ext cx="527528" cy="259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C0329164-1A29-44D7-9D36-F0377B76BE67}"/>
              </a:ext>
            </a:extLst>
          </p:cNvPr>
          <p:cNvSpPr/>
          <p:nvPr/>
        </p:nvSpPr>
        <p:spPr>
          <a:xfrm>
            <a:off x="9626725" y="5043300"/>
            <a:ext cx="1774842" cy="10034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A59260A-D404-4679-91E8-16D88438016E}"/>
              </a:ext>
            </a:extLst>
          </p:cNvPr>
          <p:cNvSpPr txBox="1"/>
          <p:nvPr/>
        </p:nvSpPr>
        <p:spPr>
          <a:xfrm>
            <a:off x="9975177" y="5221848"/>
            <a:ext cx="1113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Tumor 3D Position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87DB3D2-30CE-479D-AC88-49EF84824604}"/>
              </a:ext>
            </a:extLst>
          </p:cNvPr>
          <p:cNvCxnSpPr>
            <a:stCxn id="11" idx="3"/>
          </p:cNvCxnSpPr>
          <p:nvPr/>
        </p:nvCxnSpPr>
        <p:spPr>
          <a:xfrm>
            <a:off x="1672438" y="5878733"/>
            <a:ext cx="0" cy="6996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E5AE1A2-6FDB-4F1A-B903-BF30D8C12066}"/>
              </a:ext>
            </a:extLst>
          </p:cNvPr>
          <p:cNvCxnSpPr>
            <a:cxnSpLocks/>
          </p:cNvCxnSpPr>
          <p:nvPr/>
        </p:nvCxnSpPr>
        <p:spPr>
          <a:xfrm>
            <a:off x="1672438" y="6604986"/>
            <a:ext cx="88714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1E6D1CE-F6B7-44FE-8DCC-ECFCD5F38A5C}"/>
              </a:ext>
            </a:extLst>
          </p:cNvPr>
          <p:cNvCxnSpPr>
            <a:cxnSpLocks/>
            <a:endCxn id="39" idx="2"/>
          </p:cNvCxnSpPr>
          <p:nvPr/>
        </p:nvCxnSpPr>
        <p:spPr>
          <a:xfrm flipH="1" flipV="1">
            <a:off x="10514146" y="6046728"/>
            <a:ext cx="17548" cy="569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FEE39BA-390D-4943-BE4A-8F232170869D}"/>
              </a:ext>
            </a:extLst>
          </p:cNvPr>
          <p:cNvCxnSpPr>
            <a:stCxn id="17" idx="2"/>
          </p:cNvCxnSpPr>
          <p:nvPr/>
        </p:nvCxnSpPr>
        <p:spPr>
          <a:xfrm flipH="1">
            <a:off x="10514146" y="3956706"/>
            <a:ext cx="1454" cy="5353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ED9CE3A-A46E-432D-9459-8509C5AF37B1}"/>
              </a:ext>
            </a:extLst>
          </p:cNvPr>
          <p:cNvCxnSpPr/>
          <p:nvPr/>
        </p:nvCxnSpPr>
        <p:spPr>
          <a:xfrm flipH="1">
            <a:off x="9042253" y="4504809"/>
            <a:ext cx="1488920" cy="10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621FD3D-435C-4C74-AF64-CBF0616BABBA}"/>
              </a:ext>
            </a:extLst>
          </p:cNvPr>
          <p:cNvCxnSpPr/>
          <p:nvPr/>
        </p:nvCxnSpPr>
        <p:spPr>
          <a:xfrm>
            <a:off x="9063754" y="4541586"/>
            <a:ext cx="0" cy="15160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B0219A7-566D-45C8-AB34-D36A8EC048D9}"/>
              </a:ext>
            </a:extLst>
          </p:cNvPr>
          <p:cNvCxnSpPr>
            <a:cxnSpLocks/>
          </p:cNvCxnSpPr>
          <p:nvPr/>
        </p:nvCxnSpPr>
        <p:spPr>
          <a:xfrm flipH="1">
            <a:off x="1994300" y="6063399"/>
            <a:ext cx="70704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C704416-135A-4852-AEA4-9A8631E6ECE0}"/>
              </a:ext>
            </a:extLst>
          </p:cNvPr>
          <p:cNvCxnSpPr>
            <a:cxnSpLocks/>
          </p:cNvCxnSpPr>
          <p:nvPr/>
        </p:nvCxnSpPr>
        <p:spPr>
          <a:xfrm flipH="1" flipV="1">
            <a:off x="1850261" y="5725026"/>
            <a:ext cx="144040" cy="332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8135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E293C-CE5D-4354-A57F-75DB239C8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964" y="500062"/>
            <a:ext cx="10515600" cy="1325563"/>
          </a:xfrm>
        </p:spPr>
        <p:txBody>
          <a:bodyPr/>
          <a:lstStyle/>
          <a:p>
            <a:r>
              <a:rPr lang="en-US" dirty="0"/>
              <a:t>Template Matching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5E0F-9EF6-4D29-B78F-5652582BD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Pros: </a:t>
            </a:r>
          </a:p>
          <a:p>
            <a:pPr lvl="1"/>
            <a:r>
              <a:rPr lang="en-US" dirty="0"/>
              <a:t>Tumor doesn’t have to be visible	</a:t>
            </a:r>
          </a:p>
          <a:p>
            <a:pPr lvl="1"/>
            <a:r>
              <a:rPr lang="en-US" dirty="0"/>
              <a:t>Simple to implement</a:t>
            </a:r>
          </a:p>
          <a:p>
            <a:r>
              <a:rPr lang="en-US" dirty="0"/>
              <a:t>Cons: </a:t>
            </a:r>
          </a:p>
          <a:p>
            <a:pPr lvl="1"/>
            <a:r>
              <a:rPr lang="en-US" dirty="0"/>
              <a:t>Assumes rigid tumor motion trace</a:t>
            </a:r>
          </a:p>
          <a:p>
            <a:endParaRPr lang="en-US" dirty="0"/>
          </a:p>
          <a:p>
            <a:r>
              <a:rPr lang="en-US" dirty="0"/>
              <a:t>Ideally, we would like to track the tumor directly from the live radiographs</a:t>
            </a:r>
          </a:p>
        </p:txBody>
      </p:sp>
    </p:spTree>
    <p:extLst>
      <p:ext uri="{BB962C8B-B14F-4D97-AF65-F5344CB8AC3E}">
        <p14:creationId xmlns:p14="http://schemas.microsoft.com/office/powerpoint/2010/main" val="2979705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C9EA3-447C-4D9B-8178-731059647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97657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Direct </a:t>
            </a:r>
            <a:r>
              <a:rPr lang="en-US" sz="4000" dirty="0" err="1"/>
              <a:t>Markerless</a:t>
            </a:r>
            <a:r>
              <a:rPr lang="en-US" sz="4000" dirty="0"/>
              <a:t> Tumor Tracking Workflow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5ECE975-C2A2-4945-9A46-5913539C0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3828" y="4316344"/>
            <a:ext cx="2597478" cy="22501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37FD15-7DA8-4893-8526-ABEF70214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62" y="767255"/>
            <a:ext cx="1949469" cy="18395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B0A2B6-0A1D-4D30-9CD8-CFA4D4AEC1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632" r="12826" b="21234"/>
          <a:stretch/>
        </p:blipFill>
        <p:spPr>
          <a:xfrm>
            <a:off x="558873" y="2671895"/>
            <a:ext cx="1642199" cy="157933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9C6EA3D2-F5FC-42E4-936C-3FCBF8D6844D}"/>
              </a:ext>
            </a:extLst>
          </p:cNvPr>
          <p:cNvGrpSpPr/>
          <p:nvPr/>
        </p:nvGrpSpPr>
        <p:grpSpPr>
          <a:xfrm>
            <a:off x="3876073" y="2672612"/>
            <a:ext cx="2757494" cy="2144321"/>
            <a:chOff x="3512720" y="2775462"/>
            <a:chExt cx="2757494" cy="2144321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4A5F70F-D4D9-4DCF-B02B-5EC5E683E9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12720" y="2775462"/>
              <a:ext cx="2452694" cy="183952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02C3504-0FE4-4790-A14E-C7CCFAAFF5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65120" y="2927862"/>
              <a:ext cx="2452694" cy="183952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628C9EA-7827-4B31-80F8-2CFAD3AE2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17520" y="3080262"/>
              <a:ext cx="2452694" cy="1839521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84B425B-4C35-40AA-A274-2CBC450F84C1}"/>
              </a:ext>
            </a:extLst>
          </p:cNvPr>
          <p:cNvGrpSpPr/>
          <p:nvPr/>
        </p:nvGrpSpPr>
        <p:grpSpPr>
          <a:xfrm>
            <a:off x="3844135" y="680691"/>
            <a:ext cx="2757495" cy="2144321"/>
            <a:chOff x="3949470" y="756891"/>
            <a:chExt cx="2757495" cy="2144321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AFB0F5A-0C96-4096-87A4-3A6158CA2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9470" y="756891"/>
              <a:ext cx="2452695" cy="1839521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C8E4B14A-9507-4B1C-9797-1A92497AD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01870" y="909291"/>
              <a:ext cx="2452695" cy="1839521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D2371332-42FD-42C2-8560-88DE8AC49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54270" y="1061691"/>
              <a:ext cx="2452695" cy="1839521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3A17AF75-9D45-4DFC-9527-FBF0944E095C}"/>
              </a:ext>
            </a:extLst>
          </p:cNvPr>
          <p:cNvSpPr txBox="1"/>
          <p:nvPr/>
        </p:nvSpPr>
        <p:spPr>
          <a:xfrm>
            <a:off x="942767" y="516002"/>
            <a:ext cx="816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517C565-C3A0-4A7A-913E-1B4D56F231F1}"/>
              </a:ext>
            </a:extLst>
          </p:cNvPr>
          <p:cNvSpPr txBox="1"/>
          <p:nvPr/>
        </p:nvSpPr>
        <p:spPr>
          <a:xfrm>
            <a:off x="662909" y="4316344"/>
            <a:ext cx="1323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Planning CT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3826F3-BB9C-4A36-8BD7-E6699A595FD4}"/>
              </a:ext>
            </a:extLst>
          </p:cNvPr>
          <p:cNvSpPr txBox="1"/>
          <p:nvPr/>
        </p:nvSpPr>
        <p:spPr>
          <a:xfrm>
            <a:off x="618308" y="2335546"/>
            <a:ext cx="1412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Tumor Mask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D99E7E3-A6B5-4CDE-AAAE-E148C0D13E82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2288731" y="1681725"/>
            <a:ext cx="1860204" cy="5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8CF192C-0DC9-4ED5-88ED-FD71ABC4919F}"/>
              </a:ext>
            </a:extLst>
          </p:cNvPr>
          <p:cNvCxnSpPr>
            <a:cxnSpLocks/>
          </p:cNvCxnSpPr>
          <p:nvPr/>
        </p:nvCxnSpPr>
        <p:spPr>
          <a:xfrm flipV="1">
            <a:off x="2307965" y="3547515"/>
            <a:ext cx="1860204" cy="5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EDB3D22E-2D1F-4C02-AE10-E539CE6F4EFC}"/>
              </a:ext>
            </a:extLst>
          </p:cNvPr>
          <p:cNvGrpSpPr/>
          <p:nvPr/>
        </p:nvGrpSpPr>
        <p:grpSpPr>
          <a:xfrm>
            <a:off x="7426152" y="2079361"/>
            <a:ext cx="2194770" cy="1251033"/>
            <a:chOff x="7461230" y="1084513"/>
            <a:chExt cx="2194770" cy="1251033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D11F338-1CC0-4E2E-B78C-3E38B30CE8E7}"/>
                </a:ext>
              </a:extLst>
            </p:cNvPr>
            <p:cNvSpPr/>
            <p:nvPr/>
          </p:nvSpPr>
          <p:spPr>
            <a:xfrm>
              <a:off x="7461230" y="1084513"/>
              <a:ext cx="2194770" cy="12510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25A7398-BF91-47A0-9249-40F855D07CE7}"/>
                </a:ext>
              </a:extLst>
            </p:cNvPr>
            <p:cNvSpPr txBox="1"/>
            <p:nvPr/>
          </p:nvSpPr>
          <p:spPr>
            <a:xfrm>
              <a:off x="8213603" y="1497059"/>
              <a:ext cx="6880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CNN</a:t>
              </a:r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D0388AA-2AED-4D2C-B910-E11355EDD283}"/>
              </a:ext>
            </a:extLst>
          </p:cNvPr>
          <p:cNvCxnSpPr>
            <a:cxnSpLocks/>
          </p:cNvCxnSpPr>
          <p:nvPr/>
        </p:nvCxnSpPr>
        <p:spPr>
          <a:xfrm flipV="1">
            <a:off x="6340600" y="3897172"/>
            <a:ext cx="299893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217A91F-159C-4B5E-B656-58845DC0270B}"/>
              </a:ext>
            </a:extLst>
          </p:cNvPr>
          <p:cNvCxnSpPr>
            <a:cxnSpLocks/>
          </p:cNvCxnSpPr>
          <p:nvPr/>
        </p:nvCxnSpPr>
        <p:spPr>
          <a:xfrm flipV="1">
            <a:off x="6640493" y="1905251"/>
            <a:ext cx="0" cy="1991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EE10197-D8BD-45E6-BB98-93D652251BE3}"/>
              </a:ext>
            </a:extLst>
          </p:cNvPr>
          <p:cNvCxnSpPr>
            <a:cxnSpLocks/>
            <a:endCxn id="40" idx="1"/>
          </p:cNvCxnSpPr>
          <p:nvPr/>
        </p:nvCxnSpPr>
        <p:spPr>
          <a:xfrm>
            <a:off x="6647420" y="2704137"/>
            <a:ext cx="778732" cy="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BC550119-9961-4F29-AFB2-71ED5ED9FE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2950" y="186008"/>
            <a:ext cx="2524471" cy="1893353"/>
          </a:xfrm>
          <a:prstGeom prst="rect">
            <a:avLst/>
          </a:prstGeom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13E4EEF-A480-4486-ACC4-9721BA00F553}"/>
              </a:ext>
            </a:extLst>
          </p:cNvPr>
          <p:cNvCxnSpPr>
            <a:cxnSpLocks/>
          </p:cNvCxnSpPr>
          <p:nvPr/>
        </p:nvCxnSpPr>
        <p:spPr>
          <a:xfrm flipH="1">
            <a:off x="6290907" y="1905251"/>
            <a:ext cx="35846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9D417C62-D957-4332-ACB9-41AB5F21DEDD}"/>
              </a:ext>
            </a:extLst>
          </p:cNvPr>
          <p:cNvSpPr txBox="1"/>
          <p:nvPr/>
        </p:nvSpPr>
        <p:spPr>
          <a:xfrm>
            <a:off x="6569692" y="2334805"/>
            <a:ext cx="958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855A8D50-5FED-4EE6-81B2-979C0507B08C}"/>
              </a:ext>
            </a:extLst>
          </p:cNvPr>
          <p:cNvCxnSpPr>
            <a:cxnSpLocks/>
            <a:stCxn id="56" idx="2"/>
          </p:cNvCxnSpPr>
          <p:nvPr/>
        </p:nvCxnSpPr>
        <p:spPr>
          <a:xfrm>
            <a:off x="10865186" y="2079361"/>
            <a:ext cx="0" cy="6247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E77AEF0C-DD31-4CDE-90B3-1CC92A66DF56}"/>
              </a:ext>
            </a:extLst>
          </p:cNvPr>
          <p:cNvCxnSpPr>
            <a:cxnSpLocks/>
            <a:endCxn id="40" idx="3"/>
          </p:cNvCxnSpPr>
          <p:nvPr/>
        </p:nvCxnSpPr>
        <p:spPr>
          <a:xfrm flipH="1">
            <a:off x="9620922" y="2704137"/>
            <a:ext cx="1244263" cy="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9C7EC362-C1EE-4373-8C6C-D5B9F8E5A8A7}"/>
              </a:ext>
            </a:extLst>
          </p:cNvPr>
          <p:cNvSpPr txBox="1"/>
          <p:nvPr/>
        </p:nvSpPr>
        <p:spPr>
          <a:xfrm>
            <a:off x="9739334" y="-19687"/>
            <a:ext cx="2388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Intra-treatment images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D5E00CD-3E01-47DB-8B51-7879C13D2F15}"/>
              </a:ext>
            </a:extLst>
          </p:cNvPr>
          <p:cNvCxnSpPr>
            <a:cxnSpLocks/>
            <a:stCxn id="40" idx="2"/>
            <a:endCxn id="16" idx="0"/>
          </p:cNvCxnSpPr>
          <p:nvPr/>
        </p:nvCxnSpPr>
        <p:spPr>
          <a:xfrm flipH="1">
            <a:off x="8522567" y="3330394"/>
            <a:ext cx="970" cy="985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71CC221B-8E00-4574-9124-0BA4A1116B3C}"/>
              </a:ext>
            </a:extLst>
          </p:cNvPr>
          <p:cNvSpPr txBox="1"/>
          <p:nvPr/>
        </p:nvSpPr>
        <p:spPr>
          <a:xfrm>
            <a:off x="8828337" y="3727895"/>
            <a:ext cx="38396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Segmentation and centroid calculation</a:t>
            </a: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B5D60F03-43B6-493C-83C3-D3AB8C88736B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4429957" y="5441414"/>
            <a:ext cx="27938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A42EC11B-BA28-48B0-A023-2BEF001188D1}"/>
              </a:ext>
            </a:extLst>
          </p:cNvPr>
          <p:cNvSpPr txBox="1"/>
          <p:nvPr/>
        </p:nvSpPr>
        <p:spPr>
          <a:xfrm>
            <a:off x="5222882" y="5433462"/>
            <a:ext cx="16198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Triangulation from multiple frames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35A6EC99-66B1-4C22-ADBF-7D2C6D464C2C}"/>
              </a:ext>
            </a:extLst>
          </p:cNvPr>
          <p:cNvGrpSpPr/>
          <p:nvPr/>
        </p:nvGrpSpPr>
        <p:grpSpPr>
          <a:xfrm>
            <a:off x="2201072" y="4816933"/>
            <a:ext cx="2281839" cy="1251033"/>
            <a:chOff x="7461230" y="1084513"/>
            <a:chExt cx="2281839" cy="1251033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B8A413A8-CE2F-4F38-8931-32648469C8EB}"/>
                </a:ext>
              </a:extLst>
            </p:cNvPr>
            <p:cNvSpPr/>
            <p:nvPr/>
          </p:nvSpPr>
          <p:spPr>
            <a:xfrm>
              <a:off x="7461230" y="1084513"/>
              <a:ext cx="2194770" cy="12510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E958C6D6-FBD5-49F0-9FA6-E4102C866B12}"/>
                </a:ext>
              </a:extLst>
            </p:cNvPr>
            <p:cNvSpPr txBox="1"/>
            <p:nvPr/>
          </p:nvSpPr>
          <p:spPr>
            <a:xfrm>
              <a:off x="7548299" y="1485944"/>
              <a:ext cx="21947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Tumor 3D Position</a:t>
              </a:r>
            </a:p>
          </p:txBody>
        </p:sp>
      </p:grpSp>
      <p:pic>
        <p:nvPicPr>
          <p:cNvPr id="92" name="Picture 91">
            <a:extLst>
              <a:ext uri="{FF2B5EF4-FFF2-40B4-BE49-F238E27FC236}">
                <a16:creationId xmlns:a16="http://schemas.microsoft.com/office/drawing/2014/main" id="{6D86C7A0-BB50-4843-94C5-9DD798D119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55350" y="338408"/>
            <a:ext cx="2524471" cy="1893353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14E08B53-A072-4F7E-8775-6E34DD2FBE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07750" y="490808"/>
            <a:ext cx="2524471" cy="1893353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528FC79C-E524-4D62-A714-2C9BE6E77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228" y="4468744"/>
            <a:ext cx="2597478" cy="22501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7EC2FA81-CEC7-47E6-BD60-76A1EF41C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8628" y="4621144"/>
            <a:ext cx="2597478" cy="22501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409DF3-01D9-4F00-8C30-65A2C6FD9F7F}"/>
              </a:ext>
            </a:extLst>
          </p:cNvPr>
          <p:cNvSpPr txBox="1"/>
          <p:nvPr/>
        </p:nvSpPr>
        <p:spPr>
          <a:xfrm>
            <a:off x="2341465" y="2786898"/>
            <a:ext cx="1795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Simulated X-Ray projections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8694DD9-003E-4F89-9E0E-031C49C7B4C4}"/>
              </a:ext>
            </a:extLst>
          </p:cNvPr>
          <p:cNvSpPr txBox="1"/>
          <p:nvPr/>
        </p:nvSpPr>
        <p:spPr>
          <a:xfrm>
            <a:off x="2400955" y="766832"/>
            <a:ext cx="17950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Project Tumor Mask onto the virtual detector</a:t>
            </a:r>
          </a:p>
        </p:txBody>
      </p:sp>
    </p:spTree>
    <p:extLst>
      <p:ext uri="{BB962C8B-B14F-4D97-AF65-F5344CB8AC3E}">
        <p14:creationId xmlns:p14="http://schemas.microsoft.com/office/powerpoint/2010/main" val="3762884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CFA2A-57EE-4AB9-BB6F-606E94FFB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497" y="-96514"/>
            <a:ext cx="10515600" cy="1325563"/>
          </a:xfrm>
        </p:spPr>
        <p:txBody>
          <a:bodyPr/>
          <a:lstStyle/>
          <a:p>
            <a:r>
              <a:rPr lang="en-US" dirty="0" err="1"/>
              <a:t>SegNet</a:t>
            </a:r>
            <a:endParaRPr lang="en-US" dirty="0"/>
          </a:p>
        </p:txBody>
      </p:sp>
      <p:pic>
        <p:nvPicPr>
          <p:cNvPr id="1026" name="Picture 2" descr="Pixel-Level Crack Detection in Images Using SegNet | SpringerLink">
            <a:extLst>
              <a:ext uri="{FF2B5EF4-FFF2-40B4-BE49-F238E27FC236}">
                <a16:creationId xmlns:a16="http://schemas.microsoft.com/office/drawing/2014/main" id="{58880ED2-6E06-419F-92DF-78C2C7CF3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411" y="566267"/>
            <a:ext cx="9525000" cy="401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F05BEA-D2CA-4FF8-ACF1-E472A7503B8F}"/>
              </a:ext>
            </a:extLst>
          </p:cNvPr>
          <p:cNvSpPr txBox="1"/>
          <p:nvPr/>
        </p:nvSpPr>
        <p:spPr>
          <a:xfrm>
            <a:off x="257453" y="4915907"/>
            <a:ext cx="11194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Our tumor segmentation problem is one of binary, pixelwise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Encoder layers extract features at different resolutions of the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Decoder layers </a:t>
            </a:r>
            <a:r>
              <a:rPr lang="en-US" dirty="0" err="1"/>
              <a:t>upsample</a:t>
            </a:r>
            <a:r>
              <a:rPr lang="en-US" dirty="0"/>
              <a:t> the image back to its native resolution so we can perform pixelwise classification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C138EA-EF2E-4BBB-9426-1F936172F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979" y="1506519"/>
            <a:ext cx="2524471" cy="1893353"/>
          </a:xfrm>
          <a:prstGeom prst="rect">
            <a:avLst/>
          </a:prstGeom>
        </p:spPr>
      </p:pic>
      <p:pic>
        <p:nvPicPr>
          <p:cNvPr id="11" name="Picture 10" descr="Logo&#10;&#10;Description automatically generated with medium confidence">
            <a:extLst>
              <a:ext uri="{FF2B5EF4-FFF2-40B4-BE49-F238E27FC236}">
                <a16:creationId xmlns:a16="http://schemas.microsoft.com/office/drawing/2014/main" id="{EC0C8C9C-79A9-4B8F-8918-DA7BF78A34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737670" y="1506519"/>
            <a:ext cx="1454330" cy="145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39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EFFAE-4A39-44F7-9EA7-5B610A5B8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77993"/>
            <a:ext cx="10515600" cy="1325563"/>
          </a:xfrm>
        </p:spPr>
        <p:txBody>
          <a:bodyPr/>
          <a:lstStyle/>
          <a:p>
            <a:r>
              <a:rPr lang="en-US" dirty="0"/>
              <a:t>Triangulation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5BCC8-7410-4823-A7DB-7A972220C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800" y="211328"/>
            <a:ext cx="11860198" cy="435133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We define an accumulator array in the general region we expect to find the tumor</a:t>
            </a:r>
          </a:p>
          <a:p>
            <a:r>
              <a:rPr lang="en-US" dirty="0"/>
              <a:t>Each ray contributes one vote to each pixel of the accumulator that it intersects. The tumor position is chosen as the position with the most votes</a:t>
            </a:r>
          </a:p>
          <a:p>
            <a:r>
              <a:rPr lang="en-US" dirty="0"/>
              <a:t>By employing this voting scheme we can obtain an estimate of the tumors 3D position that is robust to outliers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2E03DE-B0F7-4A08-B542-605A279C9BC3}"/>
              </a:ext>
            </a:extLst>
          </p:cNvPr>
          <p:cNvGrpSpPr/>
          <p:nvPr/>
        </p:nvGrpSpPr>
        <p:grpSpPr>
          <a:xfrm>
            <a:off x="6773664" y="3266046"/>
            <a:ext cx="6217328" cy="3529810"/>
            <a:chOff x="6011892" y="2359217"/>
            <a:chExt cx="7258923" cy="449878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50C45B1-3696-4652-A865-941DFB4B9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6184" y="2506662"/>
              <a:ext cx="5801784" cy="435133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F0DBBFD-6909-402E-A00E-EBF55887EF12}"/>
                </a:ext>
              </a:extLst>
            </p:cNvPr>
            <p:cNvSpPr txBox="1"/>
            <p:nvPr/>
          </p:nvSpPr>
          <p:spPr>
            <a:xfrm>
              <a:off x="6011892" y="2359217"/>
              <a:ext cx="7258923" cy="4707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Accumulator array: 4 overlapping rays overrule an outlier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1C6ED3D-1308-4ACA-AC85-6E53C8DA680E}"/>
              </a:ext>
            </a:extLst>
          </p:cNvPr>
          <p:cNvGrpSpPr/>
          <p:nvPr/>
        </p:nvGrpSpPr>
        <p:grpSpPr>
          <a:xfrm>
            <a:off x="1868673" y="3402771"/>
            <a:ext cx="3100604" cy="2820415"/>
            <a:chOff x="654647" y="3793832"/>
            <a:chExt cx="3100604" cy="2820415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84140A77-6E94-400E-B426-A8C46CDDE359}"/>
                </a:ext>
              </a:extLst>
            </p:cNvPr>
            <p:cNvSpPr/>
            <p:nvPr/>
          </p:nvSpPr>
          <p:spPr>
            <a:xfrm>
              <a:off x="3315807" y="5266036"/>
              <a:ext cx="439444" cy="397918"/>
            </a:xfrm>
            <a:prstGeom prst="parallelogra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D093C286-8B29-4A7F-B4CC-D77BA6B2480B}"/>
                </a:ext>
              </a:extLst>
            </p:cNvPr>
            <p:cNvSpPr/>
            <p:nvPr/>
          </p:nvSpPr>
          <p:spPr>
            <a:xfrm rot="2012564">
              <a:off x="2995567" y="5999669"/>
              <a:ext cx="387575" cy="399361"/>
            </a:xfrm>
            <a:prstGeom prst="parallelogra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C544F2F-97C9-435E-817D-D7D82B5B41F3}"/>
                </a:ext>
              </a:extLst>
            </p:cNvPr>
            <p:cNvSpPr/>
            <p:nvPr/>
          </p:nvSpPr>
          <p:spPr>
            <a:xfrm>
              <a:off x="1979720" y="4962617"/>
              <a:ext cx="248575" cy="14963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FD12E6E7-C5DE-4D86-93BB-ACC30140B4F9}"/>
                    </a:ext>
                  </a:extLst>
                </p14:cNvPr>
                <p14:cNvContentPartPr/>
                <p14:nvPr/>
              </p14:nvContentPartPr>
              <p14:xfrm>
                <a:off x="798585" y="4563037"/>
                <a:ext cx="360" cy="36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FD12E6E7-C5DE-4D86-93BB-ACC30140B4F9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62585" y="4527037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7824FDBA-7298-445B-9CA2-8249FEED7E1E}"/>
                    </a:ext>
                  </a:extLst>
                </p14:cNvPr>
                <p14:cNvContentPartPr/>
                <p14:nvPr/>
              </p14:nvContentPartPr>
              <p14:xfrm>
                <a:off x="1224728" y="4065517"/>
                <a:ext cx="360" cy="360"/>
              </p14:xfrm>
            </p:contentPart>
          </mc:Choice>
          <mc:Fallback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7824FDBA-7298-445B-9CA2-8249FEED7E1E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88728" y="4029877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DA64514-149A-490E-B45B-7AC01A4DA56D}"/>
                </a:ext>
              </a:extLst>
            </p:cNvPr>
            <p:cNvSpPr/>
            <p:nvPr/>
          </p:nvSpPr>
          <p:spPr>
            <a:xfrm>
              <a:off x="654647" y="3793832"/>
              <a:ext cx="2895340" cy="2820415"/>
            </a:xfrm>
            <a:prstGeom prst="ellipse">
              <a:avLst/>
            </a:prstGeom>
            <a:noFill/>
            <a:ln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709EBBA5-67F4-4FD7-9C61-ACBD3FA69BB8}"/>
                    </a:ext>
                  </a:extLst>
                </p14:cNvPr>
                <p14:cNvContentPartPr/>
                <p14:nvPr/>
              </p14:nvContentPartPr>
              <p14:xfrm>
                <a:off x="2103732" y="5042209"/>
                <a:ext cx="360" cy="36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709EBBA5-67F4-4FD7-9C61-ACBD3FA69BB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068092" y="5006209"/>
                  <a:ext cx="72000" cy="72000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A049914-7EE3-435A-A19A-0E5C68B8A4E6}"/>
                </a:ext>
              </a:extLst>
            </p:cNvPr>
            <p:cNvCxnSpPr>
              <a:endCxn id="17" idx="5"/>
            </p:cNvCxnSpPr>
            <p:nvPr/>
          </p:nvCxnSpPr>
          <p:spPr>
            <a:xfrm>
              <a:off x="1224728" y="4065517"/>
              <a:ext cx="1901246" cy="21356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D022014-971C-48A7-A1DB-FB9032BCF727}"/>
                </a:ext>
              </a:extLst>
            </p:cNvPr>
            <p:cNvCxnSpPr>
              <a:cxnSpLocks/>
            </p:cNvCxnSpPr>
            <p:nvPr/>
          </p:nvCxnSpPr>
          <p:spPr>
            <a:xfrm>
              <a:off x="798585" y="4563037"/>
              <a:ext cx="2662622" cy="94976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FA186E86-6D3B-4B9C-B648-1E98DE3B5EA7}"/>
              </a:ext>
            </a:extLst>
          </p:cNvPr>
          <p:cNvSpPr txBox="1"/>
          <p:nvPr/>
        </p:nvSpPr>
        <p:spPr>
          <a:xfrm>
            <a:off x="0" y="6223186"/>
            <a:ext cx="6134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Rotation of the </a:t>
            </a:r>
            <a:r>
              <a:rPr lang="en-US" dirty="0" err="1"/>
              <a:t>xray</a:t>
            </a:r>
            <a:r>
              <a:rPr lang="en-US" dirty="0"/>
              <a:t> source enables triangulation of the tumors position from adjacent frames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75932FC-53D9-4B90-8FEB-B0CFC8B5319D}"/>
              </a:ext>
            </a:extLst>
          </p:cNvPr>
          <p:cNvSpPr/>
          <p:nvPr/>
        </p:nvSpPr>
        <p:spPr>
          <a:xfrm>
            <a:off x="3018408" y="4412202"/>
            <a:ext cx="567431" cy="4627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D5692B3-9113-4CAE-9A6F-57F31CFE87D8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3302124" y="3665566"/>
            <a:ext cx="4549878" cy="746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74B4A34-6EA7-438F-A5F3-567776428E10}"/>
              </a:ext>
            </a:extLst>
          </p:cNvPr>
          <p:cNvCxnSpPr>
            <a:stCxn id="27" idx="2"/>
          </p:cNvCxnSpPr>
          <p:nvPr/>
        </p:nvCxnSpPr>
        <p:spPr>
          <a:xfrm>
            <a:off x="3302124" y="4874975"/>
            <a:ext cx="4549518" cy="15067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982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nal_result">
            <a:hlinkClick r:id="" action="ppaction://media"/>
            <a:extLst>
              <a:ext uri="{FF2B5EF4-FFF2-40B4-BE49-F238E27FC236}">
                <a16:creationId xmlns:a16="http://schemas.microsoft.com/office/drawing/2014/main" id="{9781C380-995E-41C1-927F-CCBDE6EB24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8162"/>
            <a:ext cx="12192000" cy="63198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B463A2-37A6-4772-97C9-4FE5A5284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29" y="-194169"/>
            <a:ext cx="10515600" cy="1325563"/>
          </a:xfrm>
        </p:spPr>
        <p:txBody>
          <a:bodyPr/>
          <a:lstStyle/>
          <a:p>
            <a:r>
              <a:rPr lang="en-US" dirty="0"/>
              <a:t>Final Result</a:t>
            </a:r>
          </a:p>
        </p:txBody>
      </p:sp>
    </p:spTree>
    <p:extLst>
      <p:ext uri="{BB962C8B-B14F-4D97-AF65-F5344CB8AC3E}">
        <p14:creationId xmlns:p14="http://schemas.microsoft.com/office/powerpoint/2010/main" val="369942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DECDC-CD81-4983-A95F-4903F9FD6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9F1BA-06E9-4E35-A2A5-39207C725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1. </a:t>
            </a:r>
            <a:r>
              <a:rPr lang="en-US" sz="1800" dirty="0" err="1"/>
              <a:t>Bibault</a:t>
            </a:r>
            <a:r>
              <a:rPr lang="en-US" sz="1800" dirty="0"/>
              <a:t>, JE., Prevost, B., </a:t>
            </a:r>
            <a:r>
              <a:rPr lang="en-US" sz="1800" dirty="0" err="1"/>
              <a:t>Dansin</a:t>
            </a:r>
            <a:r>
              <a:rPr lang="en-US" sz="1800" dirty="0"/>
              <a:t>, E. et al. Image-Guided Robotic Stereotactic Radiation Therapy with Fiducial-Free Tumor Tracking for Lung Cancer. </a:t>
            </a:r>
            <a:r>
              <a:rPr lang="en-US" sz="1800" dirty="0" err="1"/>
              <a:t>Radiat</a:t>
            </a:r>
            <a:r>
              <a:rPr lang="en-US" sz="1800" dirty="0"/>
              <a:t> Oncol 7, 102 (2012). https://doi.org/10.1186/1748-717X-7-102 2. </a:t>
            </a:r>
          </a:p>
          <a:p>
            <a:r>
              <a:rPr lang="en-US" sz="1800" dirty="0" err="1"/>
              <a:t>Noriyasu</a:t>
            </a:r>
            <a:r>
              <a:rPr lang="en-US" sz="1800" dirty="0"/>
              <a:t> Homma, Yoshihiro </a:t>
            </a:r>
            <a:r>
              <a:rPr lang="en-US" sz="1800" dirty="0" err="1"/>
              <a:t>Takai</a:t>
            </a:r>
            <a:r>
              <a:rPr lang="en-US" sz="1800" dirty="0"/>
              <a:t>, Haruna Endo, Kei </a:t>
            </a:r>
            <a:r>
              <a:rPr lang="en-US" sz="1800" dirty="0" err="1"/>
              <a:t>Ichiji</a:t>
            </a:r>
            <a:r>
              <a:rPr lang="en-US" sz="1800" dirty="0"/>
              <a:t>, </a:t>
            </a:r>
            <a:r>
              <a:rPr lang="en-US" sz="1800" dirty="0" err="1"/>
              <a:t>Yuichiro</a:t>
            </a:r>
            <a:r>
              <a:rPr lang="en-US" sz="1800" dirty="0"/>
              <a:t> Narita, </a:t>
            </a:r>
            <a:r>
              <a:rPr lang="en-US" sz="1800" dirty="0" err="1"/>
              <a:t>Xiaoyong</a:t>
            </a:r>
            <a:r>
              <a:rPr lang="en-US" sz="1800" dirty="0"/>
              <a:t> Zhang, Masao Sakai, Makoto </a:t>
            </a:r>
            <a:r>
              <a:rPr lang="en-US" sz="1800" dirty="0" err="1"/>
              <a:t>Osanai</a:t>
            </a:r>
            <a:r>
              <a:rPr lang="en-US" sz="1800" dirty="0"/>
              <a:t>, Makoto Abe, </a:t>
            </a:r>
            <a:r>
              <a:rPr lang="en-US" sz="1800" dirty="0" err="1"/>
              <a:t>Norihiro</a:t>
            </a:r>
            <a:r>
              <a:rPr lang="en-US" sz="1800" dirty="0"/>
              <a:t> Sugita, Makoto Yoshizawa, "</a:t>
            </a:r>
            <a:r>
              <a:rPr lang="en-US" sz="1800" dirty="0" err="1"/>
              <a:t>Markerless</a:t>
            </a:r>
            <a:r>
              <a:rPr lang="en-US" sz="1800" dirty="0"/>
              <a:t> Lung Tumor Motion Tracking by Dynamic Decomposition of X-Ray Image Intensity", Journal of Medical Engineering, vol. 2013, Article ID 340821, 8 pages, 2013. </a:t>
            </a:r>
            <a:r>
              <a:rPr lang="en-US" sz="1800" dirty="0">
                <a:hlinkClick r:id="rId2"/>
              </a:rPr>
              <a:t>https://doi.org/10.1155/2013/340821</a:t>
            </a:r>
            <a:endParaRPr lang="en-US" sz="1800" dirty="0"/>
          </a:p>
          <a:p>
            <a:r>
              <a:rPr lang="en-US" sz="1800" dirty="0" err="1"/>
              <a:t>Terunuma</a:t>
            </a:r>
            <a:r>
              <a:rPr lang="en-US" sz="1800" dirty="0"/>
              <a:t>, T., </a:t>
            </a:r>
            <a:r>
              <a:rPr lang="en-US" sz="1800" dirty="0" err="1"/>
              <a:t>Tokui</a:t>
            </a:r>
            <a:r>
              <a:rPr lang="en-US" sz="1800" dirty="0"/>
              <a:t>, A. Sakae, T. Novel real-time tumor-contouring method using deep learning to prevent </a:t>
            </a:r>
            <a:r>
              <a:rPr lang="en-US" sz="1800" dirty="0" err="1"/>
              <a:t>mistracking</a:t>
            </a:r>
            <a:r>
              <a:rPr lang="en-US" sz="1800" dirty="0"/>
              <a:t> in X-ray fluoroscopy. </a:t>
            </a:r>
            <a:r>
              <a:rPr lang="en-US" sz="1800" dirty="0" err="1"/>
              <a:t>Radiol</a:t>
            </a:r>
            <a:r>
              <a:rPr lang="en-US" sz="1800" dirty="0"/>
              <a:t> Phys Technol 11, 43–53 (2018). https://doi.org/10.1007/s12194-017- 0435-0 Cui Y, Dy JG, Alexander B, Jiang SB. </a:t>
            </a:r>
          </a:p>
          <a:p>
            <a:r>
              <a:rPr lang="en-US" sz="1800" dirty="0"/>
              <a:t>Fluoroscopic gating without implanted fiducial markers for lung cancer radiotherapy based on support vector machines. Phys Med Biol. 2008 Aug 21;53(16):N315-27. </a:t>
            </a:r>
            <a:r>
              <a:rPr lang="en-US" sz="1800" dirty="0" err="1"/>
              <a:t>doi</a:t>
            </a:r>
            <a:r>
              <a:rPr lang="en-US" sz="1800" dirty="0"/>
              <a:t>: 10.1088/0031-9155/53/16/N01. </a:t>
            </a:r>
            <a:r>
              <a:rPr lang="en-US" sz="1800" dirty="0" err="1"/>
              <a:t>Epub</a:t>
            </a:r>
            <a:r>
              <a:rPr lang="en-US" sz="1800" dirty="0"/>
              <a:t> 2008 Jul 25. PMID: 18660557.</a:t>
            </a:r>
          </a:p>
          <a:p>
            <a:r>
              <a:rPr lang="en-US" sz="1800" b="0" i="0" dirty="0">
                <a:solidFill>
                  <a:srgbClr val="212121"/>
                </a:solidFill>
                <a:effectLst/>
                <a:latin typeface="BlinkMacSystemFont"/>
              </a:rPr>
              <a:t>Cui Y, Dy JG, Sharp GC, Alexander B, Jiang SB. Multiple template-based fluoroscopic tracking of lung tumor mass without implanted fiducial markers. Phys Med Biol. 2007 Oct 21;52(20):6229-42. </a:t>
            </a:r>
            <a:r>
              <a:rPr lang="en-US" sz="1800" b="0" i="0" dirty="0" err="1">
                <a:solidFill>
                  <a:srgbClr val="212121"/>
                </a:solidFill>
                <a:effectLst/>
                <a:latin typeface="BlinkMacSystemFont"/>
              </a:rPr>
              <a:t>doi</a:t>
            </a:r>
            <a:r>
              <a:rPr lang="en-US" sz="1800" b="0" i="0" dirty="0">
                <a:solidFill>
                  <a:srgbClr val="212121"/>
                </a:solidFill>
                <a:effectLst/>
                <a:latin typeface="BlinkMacSystemFont"/>
              </a:rPr>
              <a:t>: 10.1088/0031-9155/52/20/010. </a:t>
            </a:r>
            <a:r>
              <a:rPr lang="en-US" sz="1800" b="0" i="0" dirty="0" err="1">
                <a:solidFill>
                  <a:srgbClr val="212121"/>
                </a:solidFill>
                <a:effectLst/>
                <a:latin typeface="BlinkMacSystemFont"/>
              </a:rPr>
              <a:t>Epub</a:t>
            </a:r>
            <a:r>
              <a:rPr lang="en-US" sz="1800" b="0" i="0" dirty="0">
                <a:solidFill>
                  <a:srgbClr val="212121"/>
                </a:solidFill>
                <a:effectLst/>
                <a:latin typeface="BlinkMacSystemFont"/>
              </a:rPr>
              <a:t> 2007 Oct 1. PMID: 17921582.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14330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5498</TotalTime>
  <Words>601</Words>
  <Application>Microsoft Office PowerPoint</Application>
  <PresentationFormat>Widescreen</PresentationFormat>
  <Paragraphs>59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BlinkMacSystemFont</vt:lpstr>
      <vt:lpstr>Calibri</vt:lpstr>
      <vt:lpstr>Calibri Light</vt:lpstr>
      <vt:lpstr>Cambria Math</vt:lpstr>
      <vt:lpstr>Office Theme</vt:lpstr>
      <vt:lpstr>CS 766 Final Project</vt:lpstr>
      <vt:lpstr>Overview</vt:lpstr>
      <vt:lpstr>Template Matching</vt:lpstr>
      <vt:lpstr>Template Matching (cont)</vt:lpstr>
      <vt:lpstr>Direct Markerless Tumor Tracking Workflow</vt:lpstr>
      <vt:lpstr>SegNet</vt:lpstr>
      <vt:lpstr>Triangulation</vt:lpstr>
      <vt:lpstr>Final Result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Winfree</dc:creator>
  <cp:lastModifiedBy>Tim Winfree</cp:lastModifiedBy>
  <cp:revision>117</cp:revision>
  <dcterms:created xsi:type="dcterms:W3CDTF">2021-04-12T20:29:07Z</dcterms:created>
  <dcterms:modified xsi:type="dcterms:W3CDTF">2021-04-23T14:07:51Z</dcterms:modified>
</cp:coreProperties>
</file>